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318" r:id="rId3"/>
    <p:sldId id="325" r:id="rId4"/>
    <p:sldId id="317" r:id="rId5"/>
    <p:sldId id="323" r:id="rId6"/>
    <p:sldId id="324" r:id="rId7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B4B"/>
    <a:srgbClr val="000000"/>
    <a:srgbClr val="C3111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62" d="100"/>
          <a:sy n="62" d="100"/>
        </p:scale>
        <p:origin x="688" y="40"/>
      </p:cViewPr>
      <p:guideLst>
        <p:guide orient="horz" pos="2160"/>
        <p:guide pos="341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gs" Target="tags/tag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319F34-E3D4-4D5A-BE62-E9E200D31E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1970FE-D2F4-4167-8F48-038CD8A2E3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67FA-2734-4ED1-AABF-8E035B1A2B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07C4B-6C34-4F68-878B-87EEE58B19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67FA-2734-4ED1-AABF-8E035B1A2B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07C4B-6C34-4F68-878B-87EEE58B19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67FA-2734-4ED1-AABF-8E035B1A2B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07C4B-6C34-4F68-878B-87EEE58B19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Slide with Number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67FA-2734-4ED1-AABF-8E035B1A2B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07C4B-6C34-4F68-878B-87EEE58B19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67FA-2734-4ED1-AABF-8E035B1A2B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07C4B-6C34-4F68-878B-87EEE58B19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67FA-2734-4ED1-AABF-8E035B1A2B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07C4B-6C34-4F68-878B-87EEE58B19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67FA-2734-4ED1-AABF-8E035B1A2B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07C4B-6C34-4F68-878B-87EEE58B19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67FA-2734-4ED1-AABF-8E035B1A2B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07C4B-6C34-4F68-878B-87EEE58B19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67FA-2734-4ED1-AABF-8E035B1A2B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07C4B-6C34-4F68-878B-87EEE58B19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67FA-2734-4ED1-AABF-8E035B1A2B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07C4B-6C34-4F68-878B-87EEE58B19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67FA-2734-4ED1-AABF-8E035B1A2B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07C4B-6C34-4F68-878B-87EEE58B19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4967FA-2734-4ED1-AABF-8E035B1A2B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307C4B-6C34-4F68-878B-87EEE58B19F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1.xml"/><Relationship Id="rId2" Type="http://schemas.openxmlformats.org/officeDocument/2006/relationships/hyperlink" Target="https://jinghualuo-movie-app-movie-industry-vsl00y.streamlitapp.com/" TargetMode="Externa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3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4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5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746147" y="2476363"/>
            <a:ext cx="75999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/>
              <a:t>Movie Industry</a:t>
            </a:r>
            <a:endParaRPr lang="en-US" altLang="zh-CN" sz="72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8071292" y="4784497"/>
            <a:ext cx="3988435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/>
              <a:t>-- Team 18</a:t>
            </a:r>
            <a:endParaRPr lang="en-US" altLang="zh-CN" sz="2000" b="1" dirty="0"/>
          </a:p>
          <a:p>
            <a:pPr algn="l">
              <a:lnSpc>
                <a:spcPct val="150000"/>
              </a:lnSpc>
            </a:pPr>
            <a:r>
              <a:rPr lang="en-US" altLang="zh-CN" sz="2000" dirty="0" err="1"/>
              <a:t>Jinghua</a:t>
            </a:r>
            <a:r>
              <a:rPr lang="en-US" altLang="zh-CN" sz="2000" dirty="0"/>
              <a:t> Luo	</a:t>
            </a:r>
            <a:r>
              <a:rPr lang="en-US" altLang="zh-CN" sz="2000" dirty="0" err="1"/>
              <a:t>Wentian</a:t>
            </a:r>
            <a:r>
              <a:rPr lang="en-US" altLang="zh-CN" sz="2000" dirty="0"/>
              <a:t> </a:t>
            </a:r>
            <a:r>
              <a:rPr lang="en-US" altLang="zh-CN" sz="2000" dirty="0" err="1"/>
              <a:t>Lv</a:t>
            </a:r>
            <a:endParaRPr lang="en-US" altLang="zh-CN" sz="2000" dirty="0"/>
          </a:p>
        </p:txBody>
      </p:sp>
      <p:sp>
        <p:nvSpPr>
          <p:cNvPr id="6" name="文本框 5"/>
          <p:cNvSpPr txBox="1"/>
          <p:nvPr/>
        </p:nvSpPr>
        <p:spPr>
          <a:xfrm>
            <a:off x="14605" y="6489700"/>
            <a:ext cx="99536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i="1" dirty="0"/>
              <a:t>See more at </a:t>
            </a:r>
            <a:r>
              <a:rPr lang="zh-CN" altLang="en-US" i="1" dirty="0">
                <a:hlinkClick r:id="rId2"/>
              </a:rPr>
              <a:t>https://jinghualuo-movie-app-movie-industry-vsl00y.streamlitapp.com/</a:t>
            </a:r>
            <a:endParaRPr lang="zh-CN" altLang="en-US" i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99415" y="286385"/>
            <a:ext cx="39020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Dataset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86105" y="1342697"/>
            <a:ext cx="11105888" cy="9170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noAutofit/>
          </a:bodyPr>
          <a:lstStyle/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There are 7668 movies in the dataset (220 movies per year, 1980-2020).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There are 15 columns in the dataset.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The columns we use for our app are: 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     -- name, genre, year, score, director, country, gross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6105" y="2351047"/>
            <a:ext cx="10198100" cy="372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Data Preprocessing -- Missing data: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655" y="2692335"/>
            <a:ext cx="3378835" cy="4115435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1995805" y="5735776"/>
            <a:ext cx="1078230" cy="234950"/>
          </a:xfrm>
          <a:prstGeom prst="ellipse">
            <a:avLst/>
          </a:prstGeom>
          <a:solidFill>
            <a:schemeClr val="accent4">
              <a:alpha val="32000"/>
            </a:schemeClr>
          </a:solidFill>
          <a:effectLst>
            <a:outerShdw blurRad="50800" dist="50800" dir="5400000" sx="1000" sy="1000" algn="ctr" rotWithShape="0">
              <a:srgbClr val="000000">
                <a:alpha val="100000"/>
              </a:srgb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932940" y="3689806"/>
            <a:ext cx="1141095" cy="207645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995805" y="5970726"/>
            <a:ext cx="1078230" cy="221615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85995" y="3041892"/>
            <a:ext cx="6605998" cy="34163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Drop budget column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:  28% of budget is missing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Delete these rows: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 released, score, votes, writer, star, country, company, runtime with missing data (less than 1%)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Fill the missing values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: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  <a:p>
            <a:pPr marL="74295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-- rating: strings data, use the most frequent value to fill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74295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-- gross: numerical data, use mean to fill.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" name="箭头: 燕尾形 2"/>
          <p:cNvSpPr/>
          <p:nvPr/>
        </p:nvSpPr>
        <p:spPr>
          <a:xfrm>
            <a:off x="4240801" y="4267056"/>
            <a:ext cx="702310" cy="565079"/>
          </a:xfrm>
          <a:prstGeom prst="notchedRightArrow">
            <a:avLst/>
          </a:prstGeom>
          <a:solidFill>
            <a:schemeClr val="bg1">
              <a:lumMod val="90000"/>
            </a:schemeClr>
          </a:solidFill>
          <a:ln w="19050"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 w="22225">
                <a:solidFill>
                  <a:srgbClr val="C31111"/>
                </a:solidFill>
                <a:prstDash val="solid"/>
              </a:ln>
              <a:solidFill>
                <a:srgbClr val="C31111">
                  <a:lumMod val="40000"/>
                  <a:lumOff val="60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6105" y="963639"/>
            <a:ext cx="65133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Basic information about dataset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: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endParaRPr lang="zh-CN" altLang="en-US" sz="2000" dirty="0"/>
          </a:p>
        </p:txBody>
      </p:sp>
      <p:sp>
        <p:nvSpPr>
          <p:cNvPr id="9" name="矩形 8"/>
          <p:cNvSpPr/>
          <p:nvPr/>
        </p:nvSpPr>
        <p:spPr>
          <a:xfrm>
            <a:off x="-1636395" y="960120"/>
            <a:ext cx="1447800" cy="2969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use 3 different methods to deal with different situation</a:t>
            </a:r>
            <a:endParaRPr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99415" y="286385"/>
            <a:ext cx="72015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/>
              <a:t>Basic Question &amp; Analysis</a:t>
            </a:r>
            <a:endParaRPr lang="en-US" altLang="zh-CN" sz="4000" b="1"/>
          </a:p>
        </p:txBody>
      </p:sp>
      <p:sp>
        <p:nvSpPr>
          <p:cNvPr id="3" name="文本框 2"/>
          <p:cNvSpPr txBox="1"/>
          <p:nvPr/>
        </p:nvSpPr>
        <p:spPr>
          <a:xfrm>
            <a:off x="399415" y="993140"/>
            <a:ext cx="106019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4B4B"/>
                </a:solidFill>
              </a:rPr>
              <a:t>What is </a:t>
            </a:r>
            <a:r>
              <a:rPr lang="en-US" altLang="zh-CN" sz="2400" b="1" dirty="0">
                <a:solidFill>
                  <a:srgbClr val="FF4B4B"/>
                </a:solidFill>
                <a:sym typeface="+mn-ea"/>
              </a:rPr>
              <a:t>the development of global movie industry in 1980-2020 ?</a:t>
            </a:r>
            <a:r>
              <a:rPr lang="en-US" altLang="zh-CN" dirty="0">
                <a:solidFill>
                  <a:srgbClr val="FF4B4B"/>
                </a:solidFill>
              </a:rPr>
              <a:t> </a:t>
            </a:r>
            <a:endParaRPr lang="en-US" altLang="zh-CN" dirty="0">
              <a:solidFill>
                <a:srgbClr val="FF4B4B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150" y="3155315"/>
            <a:ext cx="6028690" cy="35236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4776" y="1719135"/>
            <a:ext cx="5531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 growth rate of gross fluctuated at about 5%. It peaked at 33.3% in 1997, and reached the bottom at -91.0% in 2020 because of the COVID-19.</a:t>
            </a:r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5899150" y="1719135"/>
            <a:ext cx="5608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There are 19 genres of movies. Drama, adventure and action made up the largest proportion.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02" y="3155315"/>
            <a:ext cx="5531485" cy="352361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1871345" y="1304925"/>
            <a:ext cx="1654175" cy="2826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use 4 plots to analzye this question.</a:t>
            </a:r>
            <a:endParaRPr lang="en-US" altLang="zh-CN"/>
          </a:p>
          <a:p>
            <a:pPr algn="ctr"/>
            <a:r>
              <a:rPr lang="en-US" altLang="zh-CN"/>
              <a:t>The first is growth rate of gross...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99415" y="286385"/>
            <a:ext cx="72015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/>
              <a:t>Basic Question &amp; Analysis</a:t>
            </a:r>
            <a:endParaRPr lang="en-US" altLang="zh-CN" sz="4000" b="1"/>
          </a:p>
        </p:txBody>
      </p:sp>
      <p:sp>
        <p:nvSpPr>
          <p:cNvPr id="3" name="文本框 2"/>
          <p:cNvSpPr txBox="1"/>
          <p:nvPr/>
        </p:nvSpPr>
        <p:spPr>
          <a:xfrm>
            <a:off x="399415" y="993140"/>
            <a:ext cx="106019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4B4B"/>
                </a:solidFill>
              </a:rPr>
              <a:t>What is </a:t>
            </a:r>
            <a:r>
              <a:rPr lang="en-US" altLang="zh-CN" sz="2400" b="1" dirty="0">
                <a:solidFill>
                  <a:srgbClr val="FF4B4B"/>
                </a:solidFill>
                <a:sym typeface="+mn-ea"/>
              </a:rPr>
              <a:t>the development of global movie industry in 1980-2020 ?</a:t>
            </a:r>
            <a:r>
              <a:rPr lang="en-US" altLang="zh-CN" dirty="0">
                <a:solidFill>
                  <a:srgbClr val="FF4B4B"/>
                </a:solidFill>
              </a:rPr>
              <a:t> </a:t>
            </a:r>
            <a:endParaRPr lang="en-US" altLang="zh-CN" dirty="0">
              <a:solidFill>
                <a:srgbClr val="FF4B4B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770" y="3161030"/>
            <a:ext cx="5538470" cy="34880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3995" y="1751265"/>
            <a:ext cx="54215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 terms of the amounts of movies, U.S and United Kingdom dominated the movie industry.</a:t>
            </a:r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6287769" y="1754041"/>
            <a:ext cx="54215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 </a:t>
            </a:r>
            <a:r>
              <a:rPr lang="en-US" altLang="zh-CN" dirty="0" err="1"/>
              <a:t>wordcloud</a:t>
            </a:r>
            <a:r>
              <a:rPr lang="en-US" altLang="zh-CN" dirty="0"/>
              <a:t> shows some famous director who made large amounts of movies, such as Woody Allen, Steven Spielberg.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95" y="3160395"/>
            <a:ext cx="5967095" cy="34886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99415" y="286385"/>
            <a:ext cx="72015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Basic Question &amp; Analysis</a:t>
            </a:r>
            <a:endParaRPr kumimoji="0" lang="en-US" altLang="zh-CN" sz="4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9415" y="922818"/>
            <a:ext cx="10942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4B4B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What is the development of movies in terms of the specific country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4B4B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？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4B4B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9415" y="1622341"/>
            <a:ext cx="3987649" cy="1200329"/>
          </a:xfrm>
          <a:prstGeom prst="rect">
            <a:avLst/>
          </a:prstGeom>
          <a:noFill/>
          <a:ln w="19050">
            <a:solidFill>
              <a:srgbClr val="C3111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Set up 3 interactive widgets: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Score slider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Multi-select of country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Single-select of one decade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17" t="7627" r="4121" b="5279"/>
          <a:stretch>
            <a:fillRect/>
          </a:stretch>
        </p:blipFill>
        <p:spPr>
          <a:xfrm>
            <a:off x="5275780" y="1622341"/>
            <a:ext cx="6183992" cy="355033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36" y="2932527"/>
            <a:ext cx="3665937" cy="3838292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827957" y="5333186"/>
            <a:ext cx="7079638" cy="147732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Show the interactive 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barplot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: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In the specific decade, the amounts of movies that is larger than the certain score of the country.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To make a comparison about the number of movies between two countries.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箭头: 燕尾形 14"/>
          <p:cNvSpPr/>
          <p:nvPr/>
        </p:nvSpPr>
        <p:spPr>
          <a:xfrm>
            <a:off x="4275649" y="3640709"/>
            <a:ext cx="941054" cy="565079"/>
          </a:xfrm>
          <a:prstGeom prst="notchedRightArrow">
            <a:avLst/>
          </a:prstGeom>
          <a:solidFill>
            <a:schemeClr val="bg1">
              <a:lumMod val="90000"/>
            </a:schemeClr>
          </a:solidFill>
          <a:ln w="19050"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 w="22225">
                <a:solidFill>
                  <a:srgbClr val="C31111"/>
                </a:solidFill>
                <a:prstDash val="solid"/>
              </a:ln>
              <a:solidFill>
                <a:srgbClr val="C31111">
                  <a:lumMod val="40000"/>
                  <a:lumOff val="60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193db98b-df12-4a0a-a1ae-8b0e062ac01b"/>
  <p:tag name="COMMONDATA" val="eyJjb3VudCI6MjAsImhkaWQiOiI3ODRmZTc4MWQ1YmJhMmNiNmVlMzE1MDNmOWZiODYyYSIsInVzZXJDb3VudCI6MjB9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8F8F8"/>
      </a:lt1>
      <a:dk2>
        <a:srgbClr val="000000"/>
      </a:dk2>
      <a:lt2>
        <a:srgbClr val="F8F8F8"/>
      </a:lt2>
      <a:accent1>
        <a:srgbClr val="232323"/>
      </a:accent1>
      <a:accent2>
        <a:srgbClr val="C31111"/>
      </a:accent2>
      <a:accent3>
        <a:srgbClr val="232323"/>
      </a:accent3>
      <a:accent4>
        <a:srgbClr val="C31111"/>
      </a:accent4>
      <a:accent5>
        <a:srgbClr val="232323"/>
      </a:accent5>
      <a:accent6>
        <a:srgbClr val="C31111"/>
      </a:accent6>
      <a:hlink>
        <a:srgbClr val="232323"/>
      </a:hlink>
      <a:folHlink>
        <a:srgbClr val="C31111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232323"/>
    </a:accent1>
    <a:accent2>
      <a:srgbClr val="C31111"/>
    </a:accent2>
    <a:accent3>
      <a:srgbClr val="232323"/>
    </a:accent3>
    <a:accent4>
      <a:srgbClr val="C31111"/>
    </a:accent4>
    <a:accent5>
      <a:srgbClr val="232323"/>
    </a:accent5>
    <a:accent6>
      <a:srgbClr val="C31111"/>
    </a:accent6>
    <a:hlink>
      <a:srgbClr val="232323"/>
    </a:hlink>
    <a:folHlink>
      <a:srgbClr val="C31111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232323"/>
    </a:accent1>
    <a:accent2>
      <a:srgbClr val="C31111"/>
    </a:accent2>
    <a:accent3>
      <a:srgbClr val="232323"/>
    </a:accent3>
    <a:accent4>
      <a:srgbClr val="C31111"/>
    </a:accent4>
    <a:accent5>
      <a:srgbClr val="232323"/>
    </a:accent5>
    <a:accent6>
      <a:srgbClr val="C31111"/>
    </a:accent6>
    <a:hlink>
      <a:srgbClr val="232323"/>
    </a:hlink>
    <a:folHlink>
      <a:srgbClr val="C31111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232323"/>
    </a:accent1>
    <a:accent2>
      <a:srgbClr val="C31111"/>
    </a:accent2>
    <a:accent3>
      <a:srgbClr val="232323"/>
    </a:accent3>
    <a:accent4>
      <a:srgbClr val="C31111"/>
    </a:accent4>
    <a:accent5>
      <a:srgbClr val="232323"/>
    </a:accent5>
    <a:accent6>
      <a:srgbClr val="C31111"/>
    </a:accent6>
    <a:hlink>
      <a:srgbClr val="232323"/>
    </a:hlink>
    <a:folHlink>
      <a:srgbClr val="C31111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232323"/>
    </a:accent1>
    <a:accent2>
      <a:srgbClr val="C31111"/>
    </a:accent2>
    <a:accent3>
      <a:srgbClr val="232323"/>
    </a:accent3>
    <a:accent4>
      <a:srgbClr val="C31111"/>
    </a:accent4>
    <a:accent5>
      <a:srgbClr val="232323"/>
    </a:accent5>
    <a:accent6>
      <a:srgbClr val="C31111"/>
    </a:accent6>
    <a:hlink>
      <a:srgbClr val="232323"/>
    </a:hlink>
    <a:folHlink>
      <a:srgbClr val="C31111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232323"/>
    </a:accent1>
    <a:accent2>
      <a:srgbClr val="C31111"/>
    </a:accent2>
    <a:accent3>
      <a:srgbClr val="232323"/>
    </a:accent3>
    <a:accent4>
      <a:srgbClr val="C31111"/>
    </a:accent4>
    <a:accent5>
      <a:srgbClr val="232323"/>
    </a:accent5>
    <a:accent6>
      <a:srgbClr val="C31111"/>
    </a:accent6>
    <a:hlink>
      <a:srgbClr val="232323"/>
    </a:hlink>
    <a:folHlink>
      <a:srgbClr val="C3111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1812</Words>
  <Application>WPS 演示</Application>
  <PresentationFormat>宽屏</PresentationFormat>
  <Paragraphs>62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2" baseType="lpstr">
      <vt:lpstr>Arial</vt:lpstr>
      <vt:lpstr>宋体</vt:lpstr>
      <vt:lpstr>Wingdings</vt:lpstr>
      <vt:lpstr>微软雅黑</vt:lpstr>
      <vt:lpstr>Arial Unicode MS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Alan</dc:creator>
  <cp:lastModifiedBy>不会游泳的蓝鲸</cp:lastModifiedBy>
  <cp:revision>44</cp:revision>
  <dcterms:created xsi:type="dcterms:W3CDTF">2017-02-20T04:20:00Z</dcterms:created>
  <dcterms:modified xsi:type="dcterms:W3CDTF">2022-11-02T03:43:04Z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2052-11.1.0.12598</vt:lpwstr>
  </property>
  <property fmtid="{D5CDD505-2E9C-101B-9397-08002B2CF9AE}" pid="3" name="KSOTemplateUUID">
    <vt:lpwstr>v1.0_mb_SPtv5ZY7LameLXGShLEcog==</vt:lpwstr>
  </property>
  <property fmtid="{D5CDD505-2E9C-101B-9397-08002B2CF9AE}" pid="4" name="ICV">
    <vt:lpwstr>F1420BEC0ABD4091B04727BD1D4C8D8B</vt:lpwstr>
  </property>
</Properties>
</file>